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Default Extension="wdp" ContentType="image/vnd.ms-photo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4" r:id="rId1"/>
  </p:sldMasterIdLst>
  <p:notesMasterIdLst>
    <p:notesMasterId r:id="rId16"/>
  </p:notesMasterIdLst>
  <p:handoutMasterIdLst>
    <p:handoutMasterId r:id="rId17"/>
  </p:handoutMasterIdLst>
  <p:sldIdLst>
    <p:sldId id="295" r:id="rId2"/>
    <p:sldId id="290" r:id="rId3"/>
    <p:sldId id="298" r:id="rId4"/>
    <p:sldId id="299" r:id="rId5"/>
    <p:sldId id="292" r:id="rId6"/>
    <p:sldId id="297" r:id="rId7"/>
    <p:sldId id="304" r:id="rId8"/>
    <p:sldId id="294" r:id="rId9"/>
    <p:sldId id="291" r:id="rId10"/>
    <p:sldId id="303" r:id="rId11"/>
    <p:sldId id="305" r:id="rId12"/>
    <p:sldId id="300" r:id="rId13"/>
    <p:sldId id="302" r:id="rId14"/>
    <p:sldId id="30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7769"/>
    <p:restoredTop sz="90551" autoAdjust="0"/>
  </p:normalViewPr>
  <p:slideViewPr>
    <p:cSldViewPr snapToGrid="0" snapToObjects="1">
      <p:cViewPr varScale="1">
        <p:scale>
          <a:sx n="61" d="100"/>
          <a:sy n="61" d="100"/>
        </p:scale>
        <p:origin x="-752" y="-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2416" y="216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138B2-18CD-1D41-89B0-ADB5F3BA92A3}" type="datetimeFigureOut">
              <a:rPr lang="en-US" smtClean="0"/>
              <a:pPr/>
              <a:t>1/24/2023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7D167-9BB5-2048-9DDA-7DF8E5D94D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775121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7A355-8776-CB43-838E-ED9EE2F8390B}" type="datetimeFigureOut">
              <a:rPr lang="en-US" smtClean="0"/>
              <a:pPr/>
              <a:t>1/24/2023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20178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85124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27009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xmlns="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xmlns="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Subtitle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xmlns="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xmlns="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xmlns="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Oval 22">
            <a:extLst>
              <a:ext uri="{FF2B5EF4-FFF2-40B4-BE49-F238E27FC236}">
                <a16:creationId xmlns:a16="http://schemas.microsoft.com/office/drawing/2014/main" xmlns="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Title 1">
            <a:extLst>
              <a:ext uri="{FF2B5EF4-FFF2-40B4-BE49-F238E27FC236}">
                <a16:creationId xmlns:a16="http://schemas.microsoft.com/office/drawing/2014/main" xmlns="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Right Triangle 52">
              <a:extLst>
                <a:ext uri="{FF2B5EF4-FFF2-40B4-BE49-F238E27FC236}">
                  <a16:creationId xmlns:a16="http://schemas.microsoft.com/office/drawing/2014/main" xmlns="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xmlns="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22">
            <a:extLst>
              <a:ext uri="{FF2B5EF4-FFF2-40B4-BE49-F238E27FC236}">
                <a16:creationId xmlns:a16="http://schemas.microsoft.com/office/drawing/2014/main" xmlns="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Right Triangle 5">
            <a:extLst>
              <a:ext uri="{FF2B5EF4-FFF2-40B4-BE49-F238E27FC236}">
                <a16:creationId xmlns:a16="http://schemas.microsoft.com/office/drawing/2014/main" xmlns="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Oval 22">
            <a:extLst>
              <a:ext uri="{FF2B5EF4-FFF2-40B4-BE49-F238E27FC236}">
                <a16:creationId xmlns:a16="http://schemas.microsoft.com/office/drawing/2014/main" xmlns="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xmlns="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xmlns="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1B73CA7-3CCD-504D-B97A-835A2330CDB2}" type="datetimeFigureOut">
              <a:rPr lang="en-US" smtClean="0"/>
              <a:pPr/>
              <a:t>1/24/2023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xmlns="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xmlns="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xmlns="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28" name="Right Triangle 27">
              <a:extLst>
                <a:ext uri="{FF2B5EF4-FFF2-40B4-BE49-F238E27FC236}">
                  <a16:creationId xmlns:a16="http://schemas.microsoft.com/office/drawing/2014/main" xmlns="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20" name="Text Placeholder 2">
            <a:extLst>
              <a:ext uri="{FF2B5EF4-FFF2-40B4-BE49-F238E27FC236}">
                <a16:creationId xmlns:a16="http://schemas.microsoft.com/office/drawing/2014/main" xmlns="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+mj-lt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xmlns="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+mj-lt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Oval 22">
            <a:extLst>
              <a:ext uri="{FF2B5EF4-FFF2-40B4-BE49-F238E27FC236}">
                <a16:creationId xmlns:a16="http://schemas.microsoft.com/office/drawing/2014/main" xmlns="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1B73CA7-3CCD-504D-B97A-835A2330CDB2}" type="datetimeFigureOut">
              <a:rPr lang="en-US" smtClean="0"/>
              <a:pPr/>
              <a:t>1/24/2023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xmlns="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8E3A-8DBF-0542-BC99-444DCA0CC2C2}" type="datetimeFigureOut">
              <a:rPr lang="en-US" smtClean="0"/>
              <a:pPr/>
              <a:t>1/24/2023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81B73CA7-3CCD-504D-B97A-835A2330CDB2}" type="datetimeFigureOut">
              <a:rPr lang="en-US" smtClean="0"/>
              <a:pPr/>
              <a:t>1/24/2023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+mj-lt"/>
          <a:ea typeface="MingLiU" panose="02020509000000000000" pitchFamily="49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rrontostandard.com/" TargetMode="External"/><Relationship Id="rId2" Type="http://schemas.openxmlformats.org/officeDocument/2006/relationships/hyperlink" Target="http://testphp.vulnweb.com/artists.php?artists=1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8FB64E80-675E-6A4A-AF41-D8DE47B3CFE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Picture Placeholder 8">
            <a:extLst>
              <a:ext uri="{FF2B5EF4-FFF2-40B4-BE49-F238E27FC236}">
                <a16:creationId xmlns:a16="http://schemas.microsoft.com/office/drawing/2014/main" xmlns="" id="{4D6F1B91-622D-D14D-A2EE-5B2A56BAC0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-9250" y="2220635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2B499F37-632F-694F-948A-C7A79D753D0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200" y="4561873"/>
            <a:ext cx="3368040" cy="703135"/>
          </a:xfrm>
        </p:spPr>
        <p:txBody>
          <a:bodyPr>
            <a:noAutofit/>
          </a:bodyPr>
          <a:lstStyle/>
          <a:p>
            <a:endParaRPr lang="en-IN" sz="1200" u="sng" dirty="0" smtClean="0"/>
          </a:p>
          <a:p>
            <a:r>
              <a:rPr lang="en-IN" sz="1200" u="sng" dirty="0" smtClean="0">
                <a:latin typeface="+mn-lt"/>
              </a:rPr>
              <a:t>submitted by                                           </a:t>
            </a:r>
            <a:endParaRPr lang="en-US" sz="1200" dirty="0" smtClean="0">
              <a:latin typeface="+mn-lt"/>
            </a:endParaRPr>
          </a:p>
          <a:p>
            <a:r>
              <a:rPr lang="en-IN" sz="1200" dirty="0" err="1" smtClean="0">
                <a:latin typeface="+mn-lt"/>
              </a:rPr>
              <a:t>Rituparna</a:t>
            </a:r>
            <a:r>
              <a:rPr lang="en-IN" sz="1200" dirty="0" smtClean="0">
                <a:latin typeface="+mn-lt"/>
              </a:rPr>
              <a:t> Seal</a:t>
            </a:r>
            <a:endParaRPr lang="en-US" sz="1200" dirty="0" smtClean="0">
              <a:latin typeface="+mn-lt"/>
            </a:endParaRPr>
          </a:p>
          <a:p>
            <a:r>
              <a:rPr lang="en-IN" sz="1200" dirty="0" smtClean="0">
                <a:latin typeface="+mn-lt"/>
              </a:rPr>
              <a:t>ADTU/2018-23/ICA/011</a:t>
            </a:r>
            <a:endParaRPr lang="en-US" sz="1200" dirty="0" smtClean="0">
              <a:latin typeface="+mn-lt"/>
            </a:endParaRPr>
          </a:p>
          <a:p>
            <a:r>
              <a:rPr lang="en-IN" sz="1200" dirty="0" smtClean="0">
                <a:latin typeface="+mn-lt"/>
              </a:rPr>
              <a:t>Int. MCA (CTIS)</a:t>
            </a:r>
            <a:endParaRPr lang="en-US" sz="1200" dirty="0" smtClean="0">
              <a:latin typeface="+mn-lt"/>
            </a:endParaRPr>
          </a:p>
          <a:p>
            <a:r>
              <a:rPr lang="en-IN" sz="1200" dirty="0" smtClean="0">
                <a:latin typeface="+mn-lt"/>
              </a:rPr>
              <a:t>Semester: 9</a:t>
            </a:r>
            <a:r>
              <a:rPr lang="en-IN" sz="1200" baseline="30000" dirty="0" smtClean="0">
                <a:latin typeface="+mn-lt"/>
              </a:rPr>
              <a:t>th</a:t>
            </a:r>
            <a:endParaRPr lang="en-US" sz="1200" dirty="0">
              <a:latin typeface="+mn-lt"/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xmlns="" id="{DE2D9A8A-5247-6D44-AA02-758207AE1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1520"/>
            <a:ext cx="7709488" cy="2656573"/>
          </a:xfrm>
        </p:spPr>
        <p:txBody>
          <a:bodyPr/>
          <a:lstStyle/>
          <a:p>
            <a:r>
              <a:rPr lang="en-US" sz="4000" dirty="0" smtClean="0"/>
              <a:t>A comparative study on </a:t>
            </a:r>
            <a:r>
              <a:rPr lang="en-US" altLang="ja-JP" sz="4000" dirty="0" smtClean="0"/>
              <a:t>open-source VAPT tools</a:t>
            </a:r>
            <a:endParaRPr lang="en-US" sz="40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B9B1A04B-6BC3-D643-85AB-06635BAA9D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13A6FEDB-5D57-B342-8D7B-927F587984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22">
            <a:extLst>
              <a:ext uri="{FF2B5EF4-FFF2-40B4-BE49-F238E27FC236}">
                <a16:creationId xmlns:a16="http://schemas.microsoft.com/office/drawing/2014/main" xmlns="" id="{07285DAF-4CC1-E142-B7FA-4D39508737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372952" y="4225491"/>
            <a:ext cx="41099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u="sng" dirty="0" smtClean="0">
                <a:solidFill>
                  <a:schemeClr val="bg1"/>
                </a:solidFill>
                <a:ea typeface="MingLiU"/>
              </a:rPr>
              <a:t>UNDER THE GUIDANCE OF </a:t>
            </a:r>
          </a:p>
          <a:p>
            <a:endParaRPr lang="en-US" sz="1400" dirty="0" smtClean="0">
              <a:solidFill>
                <a:schemeClr val="bg1"/>
              </a:solidFill>
              <a:ea typeface="MingLiU"/>
            </a:endParaRPr>
          </a:p>
          <a:p>
            <a:r>
              <a:rPr lang="en-IN" sz="1400" dirty="0" smtClean="0">
                <a:solidFill>
                  <a:schemeClr val="bg1"/>
                </a:solidFill>
                <a:ea typeface="MingLiU"/>
              </a:rPr>
              <a:t>Dr. </a:t>
            </a:r>
            <a:r>
              <a:rPr lang="en-IN" sz="1400" smtClean="0">
                <a:solidFill>
                  <a:schemeClr val="bg1"/>
                </a:solidFill>
                <a:ea typeface="MingLiU"/>
              </a:rPr>
              <a:t>BANANI DAS</a:t>
            </a:r>
          </a:p>
          <a:p>
            <a:r>
              <a:rPr lang="en-IN" sz="1400" dirty="0" smtClean="0">
                <a:solidFill>
                  <a:schemeClr val="bg1"/>
                </a:solidFill>
                <a:ea typeface="MingLiU"/>
              </a:rPr>
              <a:t>MR</a:t>
            </a:r>
            <a:r>
              <a:rPr lang="en-IN" sz="1400" dirty="0" smtClean="0">
                <a:solidFill>
                  <a:schemeClr val="bg1"/>
                </a:solidFill>
                <a:ea typeface="MingLiU"/>
              </a:rPr>
              <a:t>. DEEPJYOTI ROY</a:t>
            </a:r>
          </a:p>
          <a:p>
            <a:endParaRPr lang="en-US" sz="1400" dirty="0" smtClean="0">
              <a:solidFill>
                <a:schemeClr val="bg1"/>
              </a:solidFill>
              <a:ea typeface="MingLiU"/>
            </a:endParaRPr>
          </a:p>
          <a:p>
            <a:r>
              <a:rPr lang="en-IN" sz="1400" dirty="0" smtClean="0">
                <a:solidFill>
                  <a:schemeClr val="bg1"/>
                </a:solidFill>
                <a:ea typeface="MingLiU"/>
              </a:rPr>
              <a:t>ASSISTANT PROFESSOR,</a:t>
            </a:r>
          </a:p>
          <a:p>
            <a:r>
              <a:rPr lang="en-IN" sz="1400" dirty="0" smtClean="0">
                <a:solidFill>
                  <a:schemeClr val="bg1"/>
                </a:solidFill>
                <a:ea typeface="MingLiU"/>
              </a:rPr>
              <a:t> </a:t>
            </a:r>
          </a:p>
          <a:p>
            <a:r>
              <a:rPr lang="en-IN" sz="1400" dirty="0" smtClean="0">
                <a:solidFill>
                  <a:schemeClr val="bg1"/>
                </a:solidFill>
                <a:ea typeface="MingLiU"/>
              </a:rPr>
              <a:t>COMPUTER SCIENCE &amp; ENGINEERING</a:t>
            </a:r>
          </a:p>
          <a:p>
            <a:endParaRPr lang="en-US" sz="1400" dirty="0" smtClean="0">
              <a:solidFill>
                <a:schemeClr val="bg1"/>
              </a:solidFill>
              <a:ea typeface="MingLiU"/>
            </a:endParaRPr>
          </a:p>
          <a:p>
            <a:r>
              <a:rPr lang="en-IN" sz="1400" dirty="0" smtClean="0">
                <a:solidFill>
                  <a:schemeClr val="bg1"/>
                </a:solidFill>
                <a:ea typeface="MingLiU"/>
              </a:rPr>
              <a:t>FACULTY OF ENGINEERING &amp; TECHNOLOGY</a:t>
            </a:r>
            <a:endParaRPr lang="en-US" sz="1400" dirty="0">
              <a:solidFill>
                <a:schemeClr val="bg1"/>
              </a:solidFill>
              <a:ea typeface="MingLiU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7870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Implementation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5082020"/>
          </a:xfrm>
        </p:spPr>
        <p:txBody>
          <a:bodyPr/>
          <a:lstStyle/>
          <a:p>
            <a:r>
              <a:rPr lang="en-US" dirty="0" err="1" smtClean="0"/>
              <a:t>Sql</a:t>
            </a:r>
            <a:r>
              <a:rPr lang="en-US" dirty="0" smtClean="0"/>
              <a:t> map</a:t>
            </a:r>
          </a:p>
          <a:p>
            <a:pPr>
              <a:buNone/>
            </a:pPr>
            <a:r>
              <a:rPr lang="en-US" dirty="0" err="1" smtClean="0"/>
              <a:t>Sqlmap</a:t>
            </a:r>
            <a:r>
              <a:rPr lang="en-US" dirty="0" smtClean="0"/>
              <a:t> –u </a:t>
            </a:r>
            <a:r>
              <a:rPr lang="en-US" dirty="0" smtClean="0">
                <a:hlinkClick r:id="rId2"/>
              </a:rPr>
              <a:t>http://testphp.vulnweb.com/artists.php?artists=1</a:t>
            </a:r>
            <a:r>
              <a:rPr lang="en-US" dirty="0" smtClean="0"/>
              <a:t> - -</a:t>
            </a:r>
            <a:r>
              <a:rPr lang="en-US" dirty="0" err="1" smtClean="0"/>
              <a:t>dbs</a:t>
            </a:r>
            <a:endParaRPr lang="en-US" dirty="0" smtClean="0"/>
          </a:p>
          <a:p>
            <a:pPr>
              <a:buNone/>
            </a:pPr>
            <a:r>
              <a:rPr lang="en-US" dirty="0" err="1" smtClean="0"/>
              <a:t>Sqlmap</a:t>
            </a:r>
            <a:r>
              <a:rPr lang="en-US" dirty="0" smtClean="0"/>
              <a:t> –u </a:t>
            </a:r>
            <a:r>
              <a:rPr lang="en-US" dirty="0" smtClean="0">
                <a:hlinkClick r:id="rId2"/>
              </a:rPr>
              <a:t>http://testphp.vulnweb.com/artists.php?artists=1</a:t>
            </a:r>
            <a:r>
              <a:rPr lang="en-US" dirty="0" smtClean="0"/>
              <a:t> –D </a:t>
            </a:r>
            <a:r>
              <a:rPr lang="en-US" dirty="0" err="1" smtClean="0"/>
              <a:t>acuart</a:t>
            </a:r>
            <a:r>
              <a:rPr lang="en-US" dirty="0" smtClean="0"/>
              <a:t> - -tables</a:t>
            </a:r>
          </a:p>
          <a:p>
            <a:pPr>
              <a:buNone/>
            </a:pPr>
            <a:r>
              <a:rPr lang="en-US" dirty="0" err="1" smtClean="0"/>
              <a:t>Sqlmap</a:t>
            </a:r>
            <a:r>
              <a:rPr lang="en-US" dirty="0" smtClean="0"/>
              <a:t> –u </a:t>
            </a:r>
            <a:r>
              <a:rPr lang="en-US" dirty="0" smtClean="0">
                <a:hlinkClick r:id="rId2"/>
              </a:rPr>
              <a:t>http://testphp.vulnweb.com/artists.php?artists=1</a:t>
            </a:r>
            <a:r>
              <a:rPr lang="en-US" dirty="0" smtClean="0"/>
              <a:t> –D </a:t>
            </a:r>
            <a:r>
              <a:rPr lang="en-US" dirty="0" err="1" smtClean="0"/>
              <a:t>acuart</a:t>
            </a:r>
            <a:r>
              <a:rPr lang="en-US" dirty="0" smtClean="0"/>
              <a:t> –T users –columns</a:t>
            </a:r>
          </a:p>
          <a:p>
            <a:pPr>
              <a:buNone/>
            </a:pPr>
            <a:r>
              <a:rPr lang="en-US" dirty="0" err="1" smtClean="0"/>
              <a:t>Sqlmap</a:t>
            </a:r>
            <a:r>
              <a:rPr lang="en-US" dirty="0" smtClean="0"/>
              <a:t> –u </a:t>
            </a:r>
            <a:r>
              <a:rPr lang="en-US" dirty="0" smtClean="0">
                <a:hlinkClick r:id="rId2"/>
              </a:rPr>
              <a:t>http://testphp.vulnweb.com/artists.php?artists=1</a:t>
            </a:r>
            <a:r>
              <a:rPr lang="en-US" dirty="0" smtClean="0"/>
              <a:t> - -dump</a:t>
            </a:r>
          </a:p>
          <a:p>
            <a:r>
              <a:rPr lang="en-US" dirty="0" err="1" smtClean="0"/>
              <a:t>Wpscan</a:t>
            </a:r>
            <a:endParaRPr lang="en-US" dirty="0" smtClean="0"/>
          </a:p>
          <a:p>
            <a:pPr>
              <a:buNone/>
            </a:pPr>
            <a:r>
              <a:rPr lang="en-US" dirty="0" err="1" smtClean="0"/>
              <a:t>Wpscan</a:t>
            </a:r>
            <a:r>
              <a:rPr lang="en-US" dirty="0" smtClean="0"/>
              <a:t> - -</a:t>
            </a:r>
            <a:r>
              <a:rPr lang="en-US" dirty="0" err="1" smtClean="0"/>
              <a:t>url</a:t>
            </a:r>
            <a:r>
              <a:rPr lang="en-US" dirty="0" smtClean="0"/>
              <a:t> </a:t>
            </a:r>
            <a:r>
              <a:rPr lang="en-US" dirty="0" smtClean="0">
                <a:hlinkClick r:id="rId3"/>
              </a:rPr>
              <a:t>http://www.torrontostandard.com</a:t>
            </a:r>
            <a:endParaRPr lang="en-US" dirty="0" smtClean="0"/>
          </a:p>
          <a:p>
            <a:pPr>
              <a:buNone/>
            </a:pPr>
            <a:r>
              <a:rPr lang="en-US" dirty="0" err="1" smtClean="0"/>
              <a:t>Wpscan</a:t>
            </a:r>
            <a:r>
              <a:rPr lang="en-US" dirty="0" smtClean="0"/>
              <a:t> - -</a:t>
            </a:r>
            <a:r>
              <a:rPr lang="en-US" dirty="0" err="1" smtClean="0"/>
              <a:t>url</a:t>
            </a:r>
            <a:r>
              <a:rPr lang="en-US" dirty="0" smtClean="0"/>
              <a:t> </a:t>
            </a:r>
            <a:r>
              <a:rPr lang="en-US" dirty="0" smtClean="0">
                <a:hlinkClick r:id="rId3"/>
              </a:rPr>
              <a:t>http://www.torrontostandard.com/</a:t>
            </a:r>
            <a:r>
              <a:rPr lang="en-US" dirty="0" smtClean="0"/>
              <a:t> -e u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Vulnerabilities Discovered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SQL injection</a:t>
            </a:r>
          </a:p>
          <a:p>
            <a:r>
              <a:rPr lang="en-US" dirty="0" smtClean="0"/>
              <a:t>XSS</a:t>
            </a:r>
          </a:p>
          <a:p>
            <a:r>
              <a:rPr lang="en-US" dirty="0" smtClean="0"/>
              <a:t>Robots.txt</a:t>
            </a:r>
          </a:p>
          <a:p>
            <a:r>
              <a:rPr lang="en-US" dirty="0" smtClean="0"/>
              <a:t>CORS</a:t>
            </a:r>
          </a:p>
          <a:p>
            <a:r>
              <a:rPr lang="en-US" dirty="0" smtClean="0"/>
              <a:t>CSRF</a:t>
            </a:r>
          </a:p>
          <a:p>
            <a:r>
              <a:rPr lang="en-US" dirty="0" smtClean="0"/>
              <a:t>XST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facilities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543426"/>
          </a:xfrm>
        </p:spPr>
        <p:txBody>
          <a:bodyPr/>
          <a:lstStyle/>
          <a:p>
            <a:r>
              <a:rPr lang="en-US" dirty="0" smtClean="0"/>
              <a:t>Virtual Machine</a:t>
            </a:r>
          </a:p>
          <a:p>
            <a:r>
              <a:rPr lang="en-US" dirty="0" smtClean="0"/>
              <a:t>Kali Linux</a:t>
            </a:r>
          </a:p>
          <a:p>
            <a:r>
              <a:rPr lang="en-US" dirty="0" smtClean="0"/>
              <a:t>Laptop</a:t>
            </a:r>
          </a:p>
          <a:p>
            <a:r>
              <a:rPr lang="en-US" dirty="0" smtClean="0"/>
              <a:t>Internet Connection</a:t>
            </a:r>
          </a:p>
        </p:txBody>
      </p:sp>
      <p:pic>
        <p:nvPicPr>
          <p:cNvPr id="7" name="Picture Placeholder 6" descr="2525893.png"/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9542" r="9542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pic>
        <p:nvPicPr>
          <p:cNvPr id="5" name="Picture Placeholder 4" descr="Application-Penetration-Testing.png"/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27231" r="27231"/>
          <a:stretch>
            <a:fillRect/>
          </a:stretch>
        </p:blipFill>
        <p:spPr/>
      </p:pic>
      <p:sp>
        <p:nvSpPr>
          <p:cNvPr id="7" name="Content Placeholder 6"/>
          <p:cNvSpPr>
            <a:spLocks noGrp="1"/>
          </p:cNvSpPr>
          <p:nvPr>
            <p:ph sz="quarter" idx="18"/>
          </p:nvPr>
        </p:nvSpPr>
        <p:spPr>
          <a:xfrm>
            <a:off x="830263" y="1266824"/>
            <a:ext cx="4858574" cy="492442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Performed VAPT on testphp.vulnweb.com and torontostandard.com</a:t>
            </a:r>
          </a:p>
          <a:p>
            <a:r>
              <a:rPr lang="en-US" dirty="0" smtClean="0"/>
              <a:t>Found vulnerabilities- </a:t>
            </a:r>
            <a:r>
              <a:rPr lang="en-US" dirty="0" err="1" smtClean="0"/>
              <a:t>Sql</a:t>
            </a:r>
            <a:r>
              <a:rPr lang="en-US" dirty="0" smtClean="0"/>
              <a:t> injection, XSS, Robots.txt, CORS, CSRF, and XST</a:t>
            </a:r>
          </a:p>
          <a:p>
            <a:r>
              <a:rPr lang="en-US" dirty="0" err="1" smtClean="0"/>
              <a:t>Comapred</a:t>
            </a:r>
            <a:r>
              <a:rPr lang="en-US" dirty="0" smtClean="0"/>
              <a:t> tools- Burp Suite, </a:t>
            </a:r>
            <a:r>
              <a:rPr lang="en-US" dirty="0" err="1" smtClean="0"/>
              <a:t>Sqlmap</a:t>
            </a:r>
            <a:r>
              <a:rPr lang="en-US" dirty="0" smtClean="0"/>
              <a:t>, </a:t>
            </a:r>
            <a:r>
              <a:rPr lang="en-US" dirty="0" err="1" smtClean="0"/>
              <a:t>Wpscan</a:t>
            </a:r>
            <a:r>
              <a:rPr lang="en-US" dirty="0" smtClean="0"/>
              <a:t>, </a:t>
            </a:r>
            <a:r>
              <a:rPr lang="en-US" dirty="0" err="1" smtClean="0"/>
              <a:t>Joomscan</a:t>
            </a:r>
            <a:r>
              <a:rPr lang="en-US" dirty="0" smtClean="0"/>
              <a:t>, </a:t>
            </a:r>
            <a:r>
              <a:rPr lang="en-US" dirty="0" err="1" smtClean="0"/>
              <a:t>Nikto</a:t>
            </a:r>
            <a:endParaRPr lang="en-US" dirty="0" smtClean="0"/>
          </a:p>
          <a:p>
            <a:r>
              <a:rPr lang="en-US" dirty="0" smtClean="0"/>
              <a:t>Found out that </a:t>
            </a:r>
            <a:r>
              <a:rPr lang="en-US" dirty="0" err="1" smtClean="0"/>
              <a:t>Nikto</a:t>
            </a:r>
            <a:r>
              <a:rPr lang="en-US" dirty="0" smtClean="0"/>
              <a:t> has discovered most vulnerabilities</a:t>
            </a:r>
          </a:p>
          <a:p>
            <a:r>
              <a:rPr lang="en-US" dirty="0" smtClean="0"/>
              <a:t>Manual scan is helpful even after auto scan</a:t>
            </a:r>
          </a:p>
          <a:p>
            <a:r>
              <a:rPr lang="en-US" dirty="0" smtClean="0"/>
              <a:t>Gave recommendation on fixing the vulnerabilities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2373294"/>
            <a:ext cx="7658100" cy="1927810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7200" dirty="0" smtClean="0"/>
              <a:t>THANKING YOU!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VAPT</a:t>
            </a:r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xmlns="" id="{F451EBE7-64A3-7E40-8C33-3C01E8EBABD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13526" y="1356678"/>
            <a:ext cx="4858574" cy="4495800"/>
          </a:xfrm>
        </p:spPr>
        <p:txBody>
          <a:bodyPr/>
          <a:lstStyle/>
          <a:p>
            <a:r>
              <a:rPr lang="en-IN" dirty="0" smtClean="0"/>
              <a:t>VAPT is the short for Vulnerability Assessment and Penetration Testing </a:t>
            </a:r>
          </a:p>
          <a:p>
            <a:r>
              <a:rPr lang="en-IN" dirty="0" smtClean="0"/>
              <a:t>Discovering security vulnerabilities in any environment</a:t>
            </a:r>
            <a:r>
              <a:rPr lang="en-US" dirty="0" smtClean="0"/>
              <a:t>. </a:t>
            </a:r>
            <a:endParaRPr lang="en-US" dirty="0"/>
          </a:p>
          <a:p>
            <a:r>
              <a:rPr lang="en-IN" dirty="0" smtClean="0"/>
              <a:t>Exploiting those vulnerabilities to find out if a vulnerability is legitimate</a:t>
            </a:r>
            <a:endParaRPr lang="en-US" dirty="0"/>
          </a:p>
          <a:p>
            <a:r>
              <a:rPr lang="en-IN" dirty="0" smtClean="0"/>
              <a:t>Helps us find vulnerabilities in a network, system infrastructure, or web server</a:t>
            </a:r>
            <a:endParaRPr lang="en-US" dirty="0"/>
          </a:p>
          <a:p>
            <a:r>
              <a:rPr lang="en-US" dirty="0" smtClean="0"/>
              <a:t>VAPT is a part of Cyber Security</a:t>
            </a:r>
            <a:endParaRPr lang="en-US" dirty="0"/>
          </a:p>
          <a:p>
            <a:endParaRPr lang="ja-JP" altLang="en-US" dirty="0"/>
          </a:p>
        </p:txBody>
      </p:sp>
      <p:pic>
        <p:nvPicPr>
          <p:cNvPr id="9" name="Picture Placeholder 8" descr="Economics-of-Pen-Testing.png"/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26095" r="260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203793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Importance of VAPT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To mitigate the risk of exploitation of a given environment by hackers</a:t>
            </a:r>
          </a:p>
          <a:p>
            <a:r>
              <a:rPr lang="en-US" dirty="0" smtClean="0"/>
              <a:t>To detect and fix existing problems in an environment</a:t>
            </a:r>
          </a:p>
          <a:p>
            <a:r>
              <a:rPr lang="en-US" dirty="0" smtClean="0"/>
              <a:t>To improve efficiency</a:t>
            </a:r>
          </a:p>
          <a:p>
            <a:r>
              <a:rPr lang="en-US" dirty="0" smtClean="0"/>
              <a:t>To fix bugs</a:t>
            </a:r>
          </a:p>
          <a:p>
            <a:r>
              <a:rPr lang="en-US" dirty="0" smtClean="0"/>
              <a:t>To get a clear idea of the types of attacks that could happen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FEASIBILITY STUDY</a:t>
            </a:r>
            <a:endParaRPr lang="en-US" dirty="0"/>
          </a:p>
        </p:txBody>
      </p:sp>
      <p:pic>
        <p:nvPicPr>
          <p:cNvPr id="5" name="Picture Placeholder 4" descr="icon-penetration-testing.png"/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9542" r="9542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 smtClean="0"/>
              <a:t>Discovered vulnerabilities</a:t>
            </a:r>
          </a:p>
          <a:p>
            <a:r>
              <a:rPr lang="en-US" dirty="0" smtClean="0"/>
              <a:t>Determined types of attacks possible</a:t>
            </a:r>
          </a:p>
          <a:p>
            <a:r>
              <a:rPr lang="en-US" dirty="0" smtClean="0"/>
              <a:t>Assessed the level of risk of the attacks</a:t>
            </a:r>
          </a:p>
          <a:p>
            <a:r>
              <a:rPr lang="en-US" dirty="0" smtClean="0"/>
              <a:t>Found process of fixing the loopholes</a:t>
            </a:r>
          </a:p>
          <a:p>
            <a:r>
              <a:rPr lang="en-US" dirty="0" smtClean="0"/>
              <a:t>Compared tools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xmlns="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551214"/>
            <a:ext cx="4862614" cy="4211067"/>
          </a:xfrm>
        </p:spPr>
        <p:txBody>
          <a:bodyPr>
            <a:normAutofit/>
          </a:bodyPr>
          <a:lstStyle/>
          <a:p>
            <a:pPr lvl="0"/>
            <a:r>
              <a:rPr lang="en-IN" dirty="0" smtClean="0"/>
              <a:t>To learn about the Web application we are going to perform VAPT </a:t>
            </a:r>
            <a:endParaRPr lang="en-US" dirty="0" smtClean="0"/>
          </a:p>
          <a:p>
            <a:pPr lvl="0"/>
            <a:r>
              <a:rPr lang="en-IN" dirty="0" smtClean="0"/>
              <a:t>To study the types of attack that are possible on the attack vectors</a:t>
            </a:r>
            <a:endParaRPr lang="en-US" dirty="0"/>
          </a:p>
          <a:p>
            <a:pPr lvl="0"/>
            <a:r>
              <a:rPr lang="en-IN" dirty="0" smtClean="0"/>
              <a:t>To give a relevant and legitimate solution to the problem</a:t>
            </a:r>
            <a:endParaRPr lang="en-US" dirty="0" smtClean="0"/>
          </a:p>
          <a:p>
            <a:r>
              <a:rPr lang="en-US" dirty="0" smtClean="0"/>
              <a:t>To compare different VAPT tools according to the vulnerabilities</a:t>
            </a:r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OF THE PROJECT</a:t>
            </a:r>
            <a:endParaRPr lang="en-US" dirty="0"/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xmlns="" id="{4030AF8A-8228-F343-BEC1-75F9E00890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32835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pic>
        <p:nvPicPr>
          <p:cNvPr id="5" name="Picture Placeholder 4" descr="1520138418711.jpeg"/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26815" r="26815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 smtClean="0"/>
              <a:t>Reconnaissance</a:t>
            </a:r>
          </a:p>
          <a:p>
            <a:r>
              <a:rPr lang="en-US" dirty="0" smtClean="0"/>
              <a:t>VAPT</a:t>
            </a:r>
          </a:p>
          <a:p>
            <a:r>
              <a:rPr lang="en-US" dirty="0" smtClean="0"/>
              <a:t>Analyzing the attacks</a:t>
            </a:r>
          </a:p>
          <a:p>
            <a:r>
              <a:rPr lang="en-US" dirty="0" smtClean="0"/>
              <a:t>Analyzing level of risks</a:t>
            </a:r>
          </a:p>
          <a:p>
            <a:r>
              <a:rPr lang="en-US" dirty="0" smtClean="0"/>
              <a:t>Remediation</a:t>
            </a:r>
          </a:p>
          <a:p>
            <a:r>
              <a:rPr lang="en-US" dirty="0" smtClean="0"/>
              <a:t>Comparison of tools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Diagram</a:t>
            </a:r>
            <a:endParaRPr lang="en-US" dirty="0"/>
          </a:p>
        </p:txBody>
      </p:sp>
      <p:pic>
        <p:nvPicPr>
          <p:cNvPr id="4" name="Content Placeholder 3" descr="Screenshot_20221227_011633.png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002973" y="1638203"/>
            <a:ext cx="6421581" cy="4648297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25" descr="A picture containing cable, connector, red">
            <a:extLst>
              <a:ext uri="{FF2B5EF4-FFF2-40B4-BE49-F238E27FC236}">
                <a16:creationId xmlns:a16="http://schemas.microsoft.com/office/drawing/2014/main" xmlns="" id="{62BA7BC3-92EE-1A48-9C9C-3DB49A92B73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2DE8458-290E-F74E-88EF-CC9B0D6267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10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-5"/>
          <a:stretch/>
        </p:blipFill>
        <p:spPr>
          <a:xfrm>
            <a:off x="4419600" y="1911927"/>
            <a:ext cx="7772400" cy="494607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B1537400-0358-1343-B656-C2349896C2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404360" y="6070600"/>
            <a:ext cx="848217" cy="7874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Oval 22">
            <a:extLst>
              <a:ext uri="{FF2B5EF4-FFF2-40B4-BE49-F238E27FC236}">
                <a16:creationId xmlns:a16="http://schemas.microsoft.com/office/drawing/2014/main" xmlns="" id="{B41DA7E1-048D-BF4A-8246-F0AB8C7885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6200000" flipH="1">
            <a:off x="6150843" y="2338331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xmlns="" id="{6C58813B-26BB-8549-A635-0966C79A06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800000">
            <a:off x="11361737" y="1896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D4CC38B3-E784-6745-B78F-8AB1641B68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4465264" y="5380271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44A75E66-4D82-114E-B2C1-2D90AA8B94E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10796401" y="1874737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xmlns="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12209" y="3530253"/>
            <a:ext cx="6049528" cy="2826095"/>
          </a:xfrm>
        </p:spPr>
        <p:txBody>
          <a:bodyPr>
            <a:normAutofit/>
          </a:bodyPr>
          <a:lstStyle/>
          <a:p>
            <a:r>
              <a:rPr lang="en-US" dirty="0" smtClean="0"/>
              <a:t>All tasks carried out through internet</a:t>
            </a:r>
          </a:p>
          <a:p>
            <a:r>
              <a:rPr lang="en-US" dirty="0" smtClean="0"/>
              <a:t>Possibility of attacks on all vectors increasing rapidly</a:t>
            </a:r>
          </a:p>
          <a:p>
            <a:r>
              <a:rPr lang="en-US" dirty="0" smtClean="0"/>
              <a:t>Too many VAPT tools present</a:t>
            </a:r>
            <a:endParaRPr lang="en-US" dirty="0"/>
          </a:p>
          <a:p>
            <a:r>
              <a:rPr lang="en-US" dirty="0" smtClean="0"/>
              <a:t>No definite tool to find a certain type of vulnerability </a:t>
            </a:r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40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xmlns="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Technologies and tools</a:t>
            </a:r>
            <a:endParaRPr lang="en-US" altLang="ja-JP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919ADAFC-DC1D-4249-B968-F885B3594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Reconnaissance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81ECBBB6-1140-7745-B57A-8FE68E837E23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VAPT</a:t>
            </a:r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xmlns="" id="{3017211D-9C44-B641-A078-4EA6FEE3BBF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pPr lvl="0"/>
            <a:r>
              <a:rPr lang="en-IN" dirty="0" err="1" smtClean="0"/>
              <a:t>Nmap</a:t>
            </a:r>
            <a:endParaRPr lang="en-US" dirty="0" smtClean="0"/>
          </a:p>
          <a:p>
            <a:pPr lvl="0"/>
            <a:r>
              <a:rPr lang="en-IN" dirty="0" smtClean="0"/>
              <a:t>Recon-</a:t>
            </a:r>
            <a:r>
              <a:rPr lang="en-IN" dirty="0" err="1" smtClean="0"/>
              <a:t>ng</a:t>
            </a:r>
            <a:endParaRPr lang="en-US" dirty="0" smtClean="0"/>
          </a:p>
          <a:p>
            <a:pPr lvl="0"/>
            <a:r>
              <a:rPr lang="en-IN" dirty="0" err="1" smtClean="0"/>
              <a:t>Nslookup</a:t>
            </a:r>
            <a:endParaRPr lang="en-US" dirty="0" smtClean="0"/>
          </a:p>
          <a:p>
            <a:pPr lvl="0"/>
            <a:r>
              <a:rPr lang="en-IN" dirty="0" smtClean="0"/>
              <a:t>P0f</a:t>
            </a:r>
            <a:endParaRPr lang="en-US" dirty="0" smtClean="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xmlns="" id="{78F30852-7324-B342-92E6-181AD0A5705C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rmAutofit/>
          </a:bodyPr>
          <a:lstStyle/>
          <a:p>
            <a:pPr lvl="0"/>
            <a:r>
              <a:rPr lang="en-IN" dirty="0" smtClean="0"/>
              <a:t>Burp suit</a:t>
            </a:r>
          </a:p>
          <a:p>
            <a:pPr lvl="0"/>
            <a:r>
              <a:rPr lang="en-IN" dirty="0" err="1" smtClean="0"/>
              <a:t>SQLMap</a:t>
            </a:r>
            <a:endParaRPr lang="en-IN" dirty="0" smtClean="0"/>
          </a:p>
          <a:p>
            <a:pPr lvl="0"/>
            <a:r>
              <a:rPr lang="en-IN" dirty="0" err="1" smtClean="0"/>
              <a:t>Wpscan</a:t>
            </a:r>
            <a:endParaRPr lang="en-IN" dirty="0" smtClean="0"/>
          </a:p>
          <a:p>
            <a:pPr lvl="0"/>
            <a:r>
              <a:rPr lang="en-IN" dirty="0" err="1" smtClean="0"/>
              <a:t>Joomscan</a:t>
            </a:r>
            <a:endParaRPr lang="en-IN" dirty="0" smtClean="0"/>
          </a:p>
          <a:p>
            <a:pPr lvl="0"/>
            <a:r>
              <a:rPr lang="en-IN" dirty="0" err="1" smtClean="0"/>
              <a:t>Nikto</a:t>
            </a: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xmlns="" val="207696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f78318446_win32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resentation2" id="{26422304-17E9-4530-8D08-4F277CB64269}" vid="{BCE6A17A-B98D-492A-82B2-0A1B358761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tf78318446_win32</Template>
  <TotalTime>0</TotalTime>
  <Words>392</Words>
  <Application>Microsoft Office PowerPoint</Application>
  <PresentationFormat>Custom</PresentationFormat>
  <Paragraphs>96</Paragraphs>
  <Slides>14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tf78318446_win32</vt:lpstr>
      <vt:lpstr>A comparative study on open-source VAPT tools</vt:lpstr>
      <vt:lpstr>What is VAPT</vt:lpstr>
      <vt:lpstr>Importance of VAPT</vt:lpstr>
      <vt:lpstr>FEASIBILITY STUDY</vt:lpstr>
      <vt:lpstr>OBJECTIVES OF THE PROJECT</vt:lpstr>
      <vt:lpstr>METHODOLOGY</vt:lpstr>
      <vt:lpstr>Use Case Diagram</vt:lpstr>
      <vt:lpstr>Problem Statement</vt:lpstr>
      <vt:lpstr>Technologies and tools</vt:lpstr>
      <vt:lpstr> Implementation Commands</vt:lpstr>
      <vt:lpstr>Vulnerabilities Discovered</vt:lpstr>
      <vt:lpstr>Required facilities</vt:lpstr>
      <vt:lpstr>CONCLUSION</vt:lpstr>
      <vt:lpstr>THANKING YOU!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2022-11-15T16:22:41Z</dcterms:created>
  <dcterms:modified xsi:type="dcterms:W3CDTF">2023-01-24T07:17:42Z</dcterms:modified>
</cp:coreProperties>
</file>